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8" r:id="rId2"/>
  </p:sldIdLst>
  <p:sldSz cx="30243463" cy="42773600"/>
  <p:notesSz cx="6858000" cy="9144000"/>
  <p:defaultText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30" d="100"/>
          <a:sy n="30" d="100"/>
        </p:scale>
        <p:origin x="-293" y="5117"/>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650D2C-8012-448B-A3CC-AF8D9EFCECAA}" type="datetimeFigureOut">
              <a:rPr lang="fr-FR" smtClean="0"/>
              <a:pPr/>
              <a:t>25/02/2015</a:t>
            </a:fld>
            <a:endParaRPr lang="fr-FR"/>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86F56A-6513-4DDE-9952-0CD38A7D9DB9}"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4172316" rtl="0" eaLnBrk="1" latinLnBrk="0" hangingPunct="1">
      <a:defRPr sz="5500" kern="1200">
        <a:solidFill>
          <a:schemeClr val="tx1"/>
        </a:solidFill>
        <a:latin typeface="+mn-lt"/>
        <a:ea typeface="+mn-ea"/>
        <a:cs typeface="+mn-cs"/>
      </a:defRPr>
    </a:lvl1pPr>
    <a:lvl2pPr marL="2086158" algn="l" defTabSz="4172316" rtl="0" eaLnBrk="1" latinLnBrk="0" hangingPunct="1">
      <a:defRPr sz="5500" kern="1200">
        <a:solidFill>
          <a:schemeClr val="tx1"/>
        </a:solidFill>
        <a:latin typeface="+mn-lt"/>
        <a:ea typeface="+mn-ea"/>
        <a:cs typeface="+mn-cs"/>
      </a:defRPr>
    </a:lvl2pPr>
    <a:lvl3pPr marL="4172316" algn="l" defTabSz="4172316" rtl="0" eaLnBrk="1" latinLnBrk="0" hangingPunct="1">
      <a:defRPr sz="5500" kern="1200">
        <a:solidFill>
          <a:schemeClr val="tx1"/>
        </a:solidFill>
        <a:latin typeface="+mn-lt"/>
        <a:ea typeface="+mn-ea"/>
        <a:cs typeface="+mn-cs"/>
      </a:defRPr>
    </a:lvl3pPr>
    <a:lvl4pPr marL="6258474" algn="l" defTabSz="4172316" rtl="0" eaLnBrk="1" latinLnBrk="0" hangingPunct="1">
      <a:defRPr sz="5500" kern="1200">
        <a:solidFill>
          <a:schemeClr val="tx1"/>
        </a:solidFill>
        <a:latin typeface="+mn-lt"/>
        <a:ea typeface="+mn-ea"/>
        <a:cs typeface="+mn-cs"/>
      </a:defRPr>
    </a:lvl4pPr>
    <a:lvl5pPr marL="8344632" algn="l" defTabSz="4172316" rtl="0" eaLnBrk="1" latinLnBrk="0" hangingPunct="1">
      <a:defRPr sz="5500" kern="1200">
        <a:solidFill>
          <a:schemeClr val="tx1"/>
        </a:solidFill>
        <a:latin typeface="+mn-lt"/>
        <a:ea typeface="+mn-ea"/>
        <a:cs typeface="+mn-cs"/>
      </a:defRPr>
    </a:lvl5pPr>
    <a:lvl6pPr marL="10430789" algn="l" defTabSz="4172316" rtl="0" eaLnBrk="1" latinLnBrk="0" hangingPunct="1">
      <a:defRPr sz="5500" kern="1200">
        <a:solidFill>
          <a:schemeClr val="tx1"/>
        </a:solidFill>
        <a:latin typeface="+mn-lt"/>
        <a:ea typeface="+mn-ea"/>
        <a:cs typeface="+mn-cs"/>
      </a:defRPr>
    </a:lvl6pPr>
    <a:lvl7pPr marL="12516947" algn="l" defTabSz="4172316" rtl="0" eaLnBrk="1" latinLnBrk="0" hangingPunct="1">
      <a:defRPr sz="5500" kern="1200">
        <a:solidFill>
          <a:schemeClr val="tx1"/>
        </a:solidFill>
        <a:latin typeface="+mn-lt"/>
        <a:ea typeface="+mn-ea"/>
        <a:cs typeface="+mn-cs"/>
      </a:defRPr>
    </a:lvl7pPr>
    <a:lvl8pPr marL="14603105" algn="l" defTabSz="4172316" rtl="0" eaLnBrk="1" latinLnBrk="0" hangingPunct="1">
      <a:defRPr sz="5500" kern="1200">
        <a:solidFill>
          <a:schemeClr val="tx1"/>
        </a:solidFill>
        <a:latin typeface="+mn-lt"/>
        <a:ea typeface="+mn-ea"/>
        <a:cs typeface="+mn-cs"/>
      </a:defRPr>
    </a:lvl8pPr>
    <a:lvl9pPr marL="16689263" algn="l" defTabSz="4172316" rtl="0" eaLnBrk="1" latinLnBrk="0" hangingPunct="1">
      <a:defRPr sz="5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16150" y="685800"/>
            <a:ext cx="2425700" cy="3429000"/>
          </a:xfrm>
        </p:spPr>
      </p:sp>
      <p:sp>
        <p:nvSpPr>
          <p:cNvPr id="3" name="Espace réservé des commentaires 2"/>
          <p:cNvSpPr>
            <a:spLocks noGrp="1"/>
          </p:cNvSpPr>
          <p:nvPr>
            <p:ph type="body" idx="1"/>
          </p:nvPr>
        </p:nvSpPr>
        <p:spPr/>
        <p:txBody>
          <a:bodyPr>
            <a:normAutofit/>
          </a:bodyPr>
          <a:lstStyle/>
          <a:p>
            <a:endParaRPr lang="ar-DZ" dirty="0" smtClean="0"/>
          </a:p>
        </p:txBody>
      </p:sp>
      <p:sp>
        <p:nvSpPr>
          <p:cNvPr id="4" name="Espace réservé du numéro de diapositive 3"/>
          <p:cNvSpPr>
            <a:spLocks noGrp="1"/>
          </p:cNvSpPr>
          <p:nvPr>
            <p:ph type="sldNum" sz="quarter" idx="10"/>
          </p:nvPr>
        </p:nvSpPr>
        <p:spPr/>
        <p:txBody>
          <a:bodyPr/>
          <a:lstStyle/>
          <a:p>
            <a:fld id="{0986F56A-6513-4DDE-9952-0CD38A7D9DB9}"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8260" y="13287572"/>
            <a:ext cx="25706944" cy="9168599"/>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36520" y="24238373"/>
            <a:ext cx="21170424" cy="10931031"/>
          </a:xfrm>
        </p:spPr>
        <p:txBody>
          <a:bodyPr/>
          <a:lstStyle>
            <a:lvl1pPr marL="0" indent="0" algn="ctr">
              <a:buNone/>
              <a:defRPr>
                <a:solidFill>
                  <a:schemeClr val="tx1">
                    <a:tint val="75000"/>
                  </a:schemeClr>
                </a:solidFill>
              </a:defRPr>
            </a:lvl1pPr>
            <a:lvl2pPr marL="2086158" indent="0" algn="ctr">
              <a:buNone/>
              <a:defRPr>
                <a:solidFill>
                  <a:schemeClr val="tx1">
                    <a:tint val="75000"/>
                  </a:schemeClr>
                </a:solidFill>
              </a:defRPr>
            </a:lvl2pPr>
            <a:lvl3pPr marL="4172316" indent="0" algn="ctr">
              <a:buNone/>
              <a:defRPr>
                <a:solidFill>
                  <a:schemeClr val="tx1">
                    <a:tint val="75000"/>
                  </a:schemeClr>
                </a:solidFill>
              </a:defRPr>
            </a:lvl3pPr>
            <a:lvl4pPr marL="6258474" indent="0" algn="ctr">
              <a:buNone/>
              <a:defRPr>
                <a:solidFill>
                  <a:schemeClr val="tx1">
                    <a:tint val="75000"/>
                  </a:schemeClr>
                </a:solidFill>
              </a:defRPr>
            </a:lvl4pPr>
            <a:lvl5pPr marL="8344632" indent="0" algn="ctr">
              <a:buNone/>
              <a:defRPr>
                <a:solidFill>
                  <a:schemeClr val="tx1">
                    <a:tint val="75000"/>
                  </a:schemeClr>
                </a:solidFill>
              </a:defRPr>
            </a:lvl5pPr>
            <a:lvl6pPr marL="10430789" indent="0" algn="ctr">
              <a:buNone/>
              <a:defRPr>
                <a:solidFill>
                  <a:schemeClr val="tx1">
                    <a:tint val="75000"/>
                  </a:schemeClr>
                </a:solidFill>
              </a:defRPr>
            </a:lvl6pPr>
            <a:lvl7pPr marL="12516947" indent="0" algn="ctr">
              <a:buNone/>
              <a:defRPr>
                <a:solidFill>
                  <a:schemeClr val="tx1">
                    <a:tint val="75000"/>
                  </a:schemeClr>
                </a:solidFill>
              </a:defRPr>
            </a:lvl7pPr>
            <a:lvl8pPr marL="14603105" indent="0" algn="ctr">
              <a:buNone/>
              <a:defRPr>
                <a:solidFill>
                  <a:schemeClr val="tx1">
                    <a:tint val="75000"/>
                  </a:schemeClr>
                </a:solidFill>
              </a:defRPr>
            </a:lvl8pPr>
            <a:lvl9pPr marL="16689263"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26511" y="1712958"/>
            <a:ext cx="6804779" cy="3649617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2173" y="1712958"/>
            <a:ext cx="19910280" cy="3649617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9026" y="27486000"/>
            <a:ext cx="25706944" cy="8495312"/>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9026" y="18129310"/>
            <a:ext cx="25706944" cy="9356720"/>
          </a:xfrm>
        </p:spPr>
        <p:txBody>
          <a:bodyPr anchor="b"/>
          <a:lstStyle>
            <a:lvl1pPr marL="0" indent="0">
              <a:buNone/>
              <a:defRPr sz="9100">
                <a:solidFill>
                  <a:schemeClr val="tx1">
                    <a:tint val="75000"/>
                  </a:schemeClr>
                </a:solidFill>
              </a:defRPr>
            </a:lvl1pPr>
            <a:lvl2pPr marL="2086158" indent="0">
              <a:buNone/>
              <a:defRPr sz="8200">
                <a:solidFill>
                  <a:schemeClr val="tx1">
                    <a:tint val="75000"/>
                  </a:schemeClr>
                </a:solidFill>
              </a:defRPr>
            </a:lvl2pPr>
            <a:lvl3pPr marL="4172316" indent="0">
              <a:buNone/>
              <a:defRPr sz="7300">
                <a:solidFill>
                  <a:schemeClr val="tx1">
                    <a:tint val="75000"/>
                  </a:schemeClr>
                </a:solidFill>
              </a:defRPr>
            </a:lvl3pPr>
            <a:lvl4pPr marL="6258474" indent="0">
              <a:buNone/>
              <a:defRPr sz="6400">
                <a:solidFill>
                  <a:schemeClr val="tx1">
                    <a:tint val="75000"/>
                  </a:schemeClr>
                </a:solidFill>
              </a:defRPr>
            </a:lvl4pPr>
            <a:lvl5pPr marL="8344632" indent="0">
              <a:buNone/>
              <a:defRPr sz="6400">
                <a:solidFill>
                  <a:schemeClr val="tx1">
                    <a:tint val="75000"/>
                  </a:schemeClr>
                </a:solidFill>
              </a:defRPr>
            </a:lvl5pPr>
            <a:lvl6pPr marL="10430789" indent="0">
              <a:buNone/>
              <a:defRPr sz="6400">
                <a:solidFill>
                  <a:schemeClr val="tx1">
                    <a:tint val="75000"/>
                  </a:schemeClr>
                </a:solidFill>
              </a:defRPr>
            </a:lvl6pPr>
            <a:lvl7pPr marL="12516947" indent="0">
              <a:buNone/>
              <a:defRPr sz="6400">
                <a:solidFill>
                  <a:schemeClr val="tx1">
                    <a:tint val="75000"/>
                  </a:schemeClr>
                </a:solidFill>
              </a:defRPr>
            </a:lvl7pPr>
            <a:lvl8pPr marL="14603105" indent="0">
              <a:buNone/>
              <a:defRPr sz="6400">
                <a:solidFill>
                  <a:schemeClr val="tx1">
                    <a:tint val="75000"/>
                  </a:schemeClr>
                </a:solidFill>
              </a:defRPr>
            </a:lvl8pPr>
            <a:lvl9pPr marL="16689263"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2173" y="9980537"/>
            <a:ext cx="13357529" cy="28228597"/>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73761" y="9980537"/>
            <a:ext cx="13357529" cy="28228597"/>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2184" y="9574555"/>
            <a:ext cx="13362782"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2184" y="13564774"/>
            <a:ext cx="13362782"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63280" y="9574555"/>
            <a:ext cx="13368030"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63280" y="13564774"/>
            <a:ext cx="13368030"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2193" y="1703024"/>
            <a:ext cx="9949892" cy="7247749"/>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24372" y="1703055"/>
            <a:ext cx="16906938" cy="36506084"/>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2193" y="8950804"/>
            <a:ext cx="9949892" cy="29258335"/>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27930" y="29941527"/>
            <a:ext cx="18146078" cy="3534767"/>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27930" y="3821899"/>
            <a:ext cx="18146078" cy="25664160"/>
          </a:xfrm>
        </p:spPr>
        <p:txBody>
          <a:bodyPr/>
          <a:lstStyle>
            <a:lvl1pPr marL="0" indent="0">
              <a:buNone/>
              <a:defRPr sz="14600"/>
            </a:lvl1pPr>
            <a:lvl2pPr marL="2086158" indent="0">
              <a:buNone/>
              <a:defRPr sz="12800"/>
            </a:lvl2pPr>
            <a:lvl3pPr marL="4172316" indent="0">
              <a:buNone/>
              <a:defRPr sz="11000"/>
            </a:lvl3pPr>
            <a:lvl4pPr marL="6258474" indent="0">
              <a:buNone/>
              <a:defRPr sz="9100"/>
            </a:lvl4pPr>
            <a:lvl5pPr marL="8344632" indent="0">
              <a:buNone/>
              <a:defRPr sz="9100"/>
            </a:lvl5pPr>
            <a:lvl6pPr marL="10430789" indent="0">
              <a:buNone/>
              <a:defRPr sz="9100"/>
            </a:lvl6pPr>
            <a:lvl7pPr marL="12516947" indent="0">
              <a:buNone/>
              <a:defRPr sz="9100"/>
            </a:lvl7pPr>
            <a:lvl8pPr marL="14603105" indent="0">
              <a:buNone/>
              <a:defRPr sz="9100"/>
            </a:lvl8pPr>
            <a:lvl9pPr marL="16689263" indent="0">
              <a:buNone/>
              <a:defRPr sz="9100"/>
            </a:lvl9pPr>
          </a:lstStyle>
          <a:p>
            <a:endParaRPr lang="fr-FR"/>
          </a:p>
        </p:txBody>
      </p:sp>
      <p:sp>
        <p:nvSpPr>
          <p:cNvPr id="4" name="Espace réservé du texte 3"/>
          <p:cNvSpPr>
            <a:spLocks noGrp="1"/>
          </p:cNvSpPr>
          <p:nvPr>
            <p:ph type="body" sz="half" idx="2"/>
          </p:nvPr>
        </p:nvSpPr>
        <p:spPr>
          <a:xfrm>
            <a:off x="5927930" y="33476294"/>
            <a:ext cx="18146078" cy="5019953"/>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C121550-1DBE-496B-B25C-1420AA9B334F}"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F7BF484-8063-447B-B606-6B6DDBD5C4B4}"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2173" y="1712928"/>
            <a:ext cx="27219117" cy="7128933"/>
          </a:xfrm>
          <a:prstGeom prst="rect">
            <a:avLst/>
          </a:prstGeom>
        </p:spPr>
        <p:txBody>
          <a:bodyPr vert="horz" lIns="417232" tIns="208616" rIns="417232" bIns="208616"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2173" y="9980537"/>
            <a:ext cx="27219117" cy="28228597"/>
          </a:xfrm>
          <a:prstGeom prst="rect">
            <a:avLst/>
          </a:prstGeom>
        </p:spPr>
        <p:txBody>
          <a:bodyPr vert="horz" lIns="417232" tIns="208616" rIns="417232" bIns="208616"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2173" y="39644824"/>
            <a:ext cx="7056808" cy="2277297"/>
          </a:xfrm>
          <a:prstGeom prst="rect">
            <a:avLst/>
          </a:prstGeom>
        </p:spPr>
        <p:txBody>
          <a:bodyPr vert="horz" lIns="417232" tIns="208616" rIns="417232" bIns="208616" rtlCol="0" anchor="ctr"/>
          <a:lstStyle>
            <a:lvl1pPr algn="l">
              <a:defRPr sz="5500">
                <a:solidFill>
                  <a:schemeClr val="tx1">
                    <a:tint val="75000"/>
                  </a:schemeClr>
                </a:solidFill>
              </a:defRPr>
            </a:lvl1pPr>
          </a:lstStyle>
          <a:p>
            <a:fld id="{1C121550-1DBE-496B-B25C-1420AA9B334F}" type="datetimeFigureOut">
              <a:rPr lang="fr-FR" smtClean="0"/>
              <a:pPr/>
              <a:t>25/02/2015</a:t>
            </a:fld>
            <a:endParaRPr lang="fr-FR"/>
          </a:p>
        </p:txBody>
      </p:sp>
      <p:sp>
        <p:nvSpPr>
          <p:cNvPr id="5" name="Espace réservé du pied de page 4"/>
          <p:cNvSpPr>
            <a:spLocks noGrp="1"/>
          </p:cNvSpPr>
          <p:nvPr>
            <p:ph type="ftr" sz="quarter" idx="3"/>
          </p:nvPr>
        </p:nvSpPr>
        <p:spPr>
          <a:xfrm>
            <a:off x="10333183" y="39644824"/>
            <a:ext cx="9577097" cy="2277297"/>
          </a:xfrm>
          <a:prstGeom prst="rect">
            <a:avLst/>
          </a:prstGeom>
        </p:spPr>
        <p:txBody>
          <a:bodyPr vert="horz" lIns="417232" tIns="208616" rIns="417232" bIns="208616" rtlCol="0" anchor="ctr"/>
          <a:lstStyle>
            <a:lvl1pPr algn="ctr">
              <a:defRPr sz="55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21674482" y="39644824"/>
            <a:ext cx="7056808" cy="2277297"/>
          </a:xfrm>
          <a:prstGeom prst="rect">
            <a:avLst/>
          </a:prstGeom>
        </p:spPr>
        <p:txBody>
          <a:bodyPr vert="horz" lIns="417232" tIns="208616" rIns="417232" bIns="208616" rtlCol="0" anchor="ctr"/>
          <a:lstStyle>
            <a:lvl1pPr algn="r">
              <a:defRPr sz="5500">
                <a:solidFill>
                  <a:schemeClr val="tx1">
                    <a:tint val="75000"/>
                  </a:schemeClr>
                </a:solidFill>
              </a:defRPr>
            </a:lvl1pPr>
          </a:lstStyle>
          <a:p>
            <a:fld id="{DF7BF484-8063-447B-B606-6B6DDBD5C4B4}"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2316" rtl="0" eaLnBrk="1" latinLnBrk="0" hangingPunct="1">
        <a:spcBef>
          <a:spcPct val="0"/>
        </a:spcBef>
        <a:buNone/>
        <a:defRPr sz="20100" kern="1200">
          <a:solidFill>
            <a:schemeClr val="tx1"/>
          </a:solidFill>
          <a:latin typeface="+mj-lt"/>
          <a:ea typeface="+mj-ea"/>
          <a:cs typeface="+mj-cs"/>
        </a:defRPr>
      </a:lvl1pPr>
    </p:titleStyle>
    <p:bodyStyle>
      <a:lvl1pPr marL="1564618" indent="-1564618" algn="l" defTabSz="4172316"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0007" indent="-1303849" algn="l" defTabSz="4172316"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15395" indent="-1043079" algn="l" defTabSz="4172316"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1553"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87710"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73868"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60026"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46184"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32342"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629971" y="9456654"/>
            <a:ext cx="13277314" cy="4071966"/>
          </a:xfrm>
          <a:prstGeom prst="rect">
            <a:avLst/>
          </a:prstGeom>
        </p:spPr>
        <p:style>
          <a:lnRef idx="0">
            <a:schemeClr val="accent3"/>
          </a:lnRef>
          <a:fillRef idx="3">
            <a:schemeClr val="accent3"/>
          </a:fillRef>
          <a:effectRef idx="3">
            <a:schemeClr val="accent3"/>
          </a:effectRef>
          <a:fontRef idx="minor">
            <a:schemeClr val="lt1"/>
          </a:fontRef>
        </p:style>
        <p:txBody>
          <a:bodyPr lIns="417232" tIns="208616" rIns="417232" bIns="208616" rtlCol="0" anchor="ctr"/>
          <a:lstStyle/>
          <a:p>
            <a:pPr algn="ctr"/>
            <a:endParaRPr lang="fr-FR"/>
          </a:p>
        </p:txBody>
      </p:sp>
      <p:sp>
        <p:nvSpPr>
          <p:cNvPr id="3" name="Espace réservé du contenu 2"/>
          <p:cNvSpPr>
            <a:spLocks noGrp="1"/>
          </p:cNvSpPr>
          <p:nvPr>
            <p:ph sz="half" idx="1"/>
          </p:nvPr>
        </p:nvSpPr>
        <p:spPr>
          <a:xfrm>
            <a:off x="405503" y="9742406"/>
            <a:ext cx="14287600" cy="28466728"/>
          </a:xfrm>
        </p:spPr>
        <p:txBody>
          <a:bodyPr>
            <a:normAutofit/>
          </a:bodyPr>
          <a:lstStyle/>
          <a:p>
            <a:pPr algn="ctr" rtl="1">
              <a:lnSpc>
                <a:spcPct val="150000"/>
              </a:lnSpc>
              <a:buNone/>
            </a:pPr>
            <a:r>
              <a:rPr lang="ar-DZ" sz="4000" b="1" dirty="0" smtClean="0">
                <a:latin typeface="Simplified Arabic" pitchFamily="18" charset="-78"/>
                <a:cs typeface="Simplified Arabic" pitchFamily="18" charset="-78"/>
              </a:rPr>
              <a:t>منهج الدراسة:</a:t>
            </a:r>
            <a:r>
              <a:rPr lang="ar-DZ" sz="4000" dirty="0" smtClean="0">
                <a:latin typeface="Simplified Arabic" pitchFamily="18" charset="-78"/>
                <a:cs typeface="Simplified Arabic" pitchFamily="18" charset="-78"/>
              </a:rPr>
              <a:t>تم الاعتماد في هذه الدراسة على المنهج  الوصفي باعتباره يعنى بوصف الظواهر المراد دراستها،وانطلاقا من ذلك فان موضوع الدراسة يبحث في العلاقة بين ظاهرة الطفولة المسعفة وتفسيرها على أساس عملية التنشئة الاجتماعية التي تمارس على هذه الشريحة من المجتمع.</a:t>
            </a:r>
          </a:p>
          <a:p>
            <a:pPr algn="ctr" rtl="1">
              <a:lnSpc>
                <a:spcPct val="170000"/>
              </a:lnSpc>
              <a:buNone/>
            </a:pPr>
            <a:r>
              <a:rPr lang="ar-DZ" sz="8400" dirty="0" smtClean="0">
                <a:latin typeface="Simplified Arabic" pitchFamily="18" charset="-78"/>
                <a:cs typeface="Simplified Arabic" pitchFamily="18" charset="-78"/>
              </a:rPr>
              <a:t>                        </a:t>
            </a:r>
            <a:endParaRPr lang="ar-DZ" sz="10000" dirty="0" smtClean="0">
              <a:latin typeface="Simplified Arabic" pitchFamily="18" charset="-78"/>
              <a:cs typeface="Simplified Arabic" pitchFamily="18" charset="-78"/>
            </a:endParaRPr>
          </a:p>
          <a:p>
            <a:pPr algn="r" rtl="1">
              <a:lnSpc>
                <a:spcPct val="170000"/>
              </a:lnSpc>
              <a:buNone/>
            </a:pPr>
            <a:endParaRPr lang="ar-DZ" sz="10000" dirty="0" smtClean="0">
              <a:latin typeface="Simplified Arabic" pitchFamily="18" charset="-78"/>
              <a:cs typeface="Simplified Arabic" pitchFamily="18" charset="-78"/>
            </a:endParaRPr>
          </a:p>
          <a:p>
            <a:pPr algn="r" rtl="1">
              <a:lnSpc>
                <a:spcPct val="170000"/>
              </a:lnSpc>
              <a:buNone/>
            </a:pPr>
            <a:endParaRPr lang="ar-DZ" sz="10000" dirty="0" smtClean="0">
              <a:latin typeface="Simplified Arabic" pitchFamily="18" charset="-78"/>
              <a:cs typeface="Simplified Arabic" pitchFamily="18" charset="-78"/>
            </a:endParaRPr>
          </a:p>
          <a:p>
            <a:pPr algn="ctr" rtl="1">
              <a:lnSpc>
                <a:spcPct val="170000"/>
              </a:lnSpc>
              <a:buNone/>
            </a:pPr>
            <a:endParaRPr lang="ar-DZ" sz="5700" dirty="0" smtClean="0">
              <a:latin typeface="Simplified Arabic" pitchFamily="18" charset="-78"/>
              <a:cs typeface="Simplified Arabic" pitchFamily="18" charset="-78"/>
            </a:endParaRPr>
          </a:p>
          <a:p>
            <a:pPr algn="r" rtl="1">
              <a:buNone/>
            </a:pPr>
            <a:endParaRPr lang="fr-FR" sz="8200" dirty="0">
              <a:latin typeface="Simplified Arabic" pitchFamily="18" charset="-78"/>
              <a:cs typeface="Simplified Arabic" pitchFamily="18" charset="-78"/>
            </a:endParaRPr>
          </a:p>
        </p:txBody>
      </p:sp>
      <p:sp>
        <p:nvSpPr>
          <p:cNvPr id="23" name="Rectangle à coins arrondis 22"/>
          <p:cNvSpPr/>
          <p:nvPr/>
        </p:nvSpPr>
        <p:spPr>
          <a:xfrm>
            <a:off x="548379" y="27673344"/>
            <a:ext cx="14501914" cy="8429684"/>
          </a:xfrm>
          <a:prstGeom prst="roundRect">
            <a:avLst/>
          </a:prstGeom>
        </p:spPr>
        <p:style>
          <a:lnRef idx="1">
            <a:schemeClr val="accent5"/>
          </a:lnRef>
          <a:fillRef idx="2">
            <a:schemeClr val="accent5"/>
          </a:fillRef>
          <a:effectRef idx="1">
            <a:schemeClr val="accent5"/>
          </a:effectRef>
          <a:fontRef idx="minor">
            <a:schemeClr val="dk1"/>
          </a:fontRef>
        </p:style>
        <p:txBody>
          <a:bodyPr lIns="417232" tIns="208616" rIns="417232" bIns="208616" rtlCol="0" anchor="ctr"/>
          <a:lstStyle/>
          <a:p>
            <a:pPr algn="ctr"/>
            <a:endParaRPr lang="ar-DZ" sz="4000" b="1" u="sng" dirty="0" smtClean="0">
              <a:solidFill>
                <a:srgbClr val="FF0000"/>
              </a:solidFill>
              <a:latin typeface="Simplified Arabic" pitchFamily="18" charset="-78"/>
              <a:cs typeface="Simplified Arabic" pitchFamily="18" charset="-78"/>
            </a:endParaRPr>
          </a:p>
          <a:p>
            <a:pPr algn="ctr"/>
            <a:endParaRPr lang="ar-DZ" sz="4000" b="1" u="sng" dirty="0" smtClean="0">
              <a:solidFill>
                <a:srgbClr val="FF0000"/>
              </a:solidFill>
              <a:latin typeface="Simplified Arabic" pitchFamily="18" charset="-78"/>
              <a:cs typeface="Simplified Arabic" pitchFamily="18" charset="-78"/>
            </a:endParaRPr>
          </a:p>
          <a:p>
            <a:pPr algn="ctr" rtl="1"/>
            <a:r>
              <a:rPr lang="ar-DZ" sz="4000" b="1" u="sng" dirty="0" smtClean="0">
                <a:solidFill>
                  <a:srgbClr val="FF0000"/>
                </a:solidFill>
                <a:latin typeface="Simplified Arabic" pitchFamily="18" charset="-78"/>
                <a:cs typeface="Simplified Arabic" pitchFamily="18" charset="-78"/>
              </a:rPr>
              <a:t>إشارة إلى استمارة الاستبيان:</a:t>
            </a:r>
          </a:p>
          <a:p>
            <a:pPr algn="ctr" rtl="1"/>
            <a:endParaRPr lang="ar-DZ" sz="4000" b="1" u="sng" dirty="0" smtClean="0">
              <a:solidFill>
                <a:srgbClr val="FF0000"/>
              </a:solidFill>
              <a:latin typeface="Simplified Arabic" pitchFamily="18" charset="-78"/>
              <a:cs typeface="Simplified Arabic" pitchFamily="18" charset="-78"/>
            </a:endParaRPr>
          </a:p>
          <a:p>
            <a:pPr algn="ctr"/>
            <a:r>
              <a:rPr lang="ar-DZ" sz="4000" dirty="0" smtClean="0">
                <a:solidFill>
                  <a:schemeClr val="tx1"/>
                </a:solidFill>
                <a:latin typeface="Simplified Arabic" pitchFamily="18" charset="-78"/>
                <a:cs typeface="Simplified Arabic" pitchFamily="18" charset="-78"/>
              </a:rPr>
              <a:t>إن طبيعة الموضوع وأهميته يحتم اعتماد بعض التقنيات المنهجية وذلك لمعرفة </a:t>
            </a:r>
          </a:p>
          <a:p>
            <a:pPr algn="ctr" rtl="1"/>
            <a:r>
              <a:rPr lang="ar-DZ" sz="4000" dirty="0" smtClean="0">
                <a:solidFill>
                  <a:schemeClr val="tx1"/>
                </a:solidFill>
                <a:latin typeface="Simplified Arabic" pitchFamily="18" charset="-78"/>
                <a:cs typeface="Simplified Arabic" pitchFamily="18" charset="-78"/>
              </a:rPr>
              <a:t>أوضاع المؤسسة محل الدراسة:</a:t>
            </a:r>
          </a:p>
          <a:p>
            <a:pPr algn="ctr" rtl="1"/>
            <a:r>
              <a:rPr lang="ar-DZ" sz="4000" dirty="0" smtClean="0">
                <a:solidFill>
                  <a:schemeClr val="tx1"/>
                </a:solidFill>
                <a:latin typeface="Simplified Arabic" pitchFamily="18" charset="-78"/>
                <a:cs typeface="Simplified Arabic" pitchFamily="18" charset="-78"/>
              </a:rPr>
              <a:t>تتمثل استمارة الاستبيان في نموذج يضم عددا من الأسئلة قمنا بتوجيهها إلى مجتمع البحث ،وقد احتوت على 29سؤالا مقسمة إلى ثلاث محاور رئيسية ،وبنيت هذه الأسئلة على أساس الفرضيات كالآتي:</a:t>
            </a:r>
          </a:p>
          <a:p>
            <a:pPr algn="ctr" rtl="1"/>
            <a:r>
              <a:rPr lang="ar-DZ" sz="4000" b="1" dirty="0" smtClean="0">
                <a:solidFill>
                  <a:schemeClr val="tx1"/>
                </a:solidFill>
                <a:latin typeface="Simplified Arabic" pitchFamily="18" charset="-78"/>
                <a:cs typeface="Simplified Arabic" pitchFamily="18" charset="-78"/>
              </a:rPr>
              <a:t>المحور الأول:</a:t>
            </a:r>
            <a:r>
              <a:rPr lang="ar-DZ" sz="4000" dirty="0" smtClean="0">
                <a:solidFill>
                  <a:schemeClr val="tx1"/>
                </a:solidFill>
                <a:latin typeface="Simplified Arabic" pitchFamily="18" charset="-78"/>
                <a:cs typeface="Simplified Arabic" pitchFamily="18" charset="-78"/>
              </a:rPr>
              <a:t>من السؤال 6الى السؤال 14ويشمل أسئلة حول الفرضية الأولى:</a:t>
            </a:r>
          </a:p>
          <a:p>
            <a:pPr algn="ctr" rtl="1"/>
            <a:r>
              <a:rPr lang="ar-DZ" sz="4000" b="1" dirty="0" smtClean="0">
                <a:solidFill>
                  <a:srgbClr val="C00000"/>
                </a:solidFill>
                <a:latin typeface="Simplified Arabic" pitchFamily="18" charset="-78"/>
                <a:cs typeface="Simplified Arabic" pitchFamily="18" charset="-78"/>
              </a:rPr>
              <a:t>”</a:t>
            </a:r>
            <a:r>
              <a:rPr lang="ar-DZ" sz="4000" dirty="0" smtClean="0">
                <a:solidFill>
                  <a:srgbClr val="C00000"/>
                </a:solidFill>
                <a:latin typeface="Simplified Arabic" pitchFamily="18" charset="-78"/>
                <a:cs typeface="Simplified Arabic" pitchFamily="18" charset="-78"/>
              </a:rPr>
              <a:t>تساعد عملية التنشئة الاجتماعية في إدماج الطفل المسعف مع المجتمع“</a:t>
            </a:r>
          </a:p>
          <a:p>
            <a:pPr algn="ctr" rtl="1"/>
            <a:r>
              <a:rPr lang="ar-DZ" sz="4000" b="1" dirty="0" smtClean="0">
                <a:solidFill>
                  <a:schemeClr val="tx1"/>
                </a:solidFill>
                <a:latin typeface="Simplified Arabic" pitchFamily="18" charset="-78"/>
                <a:cs typeface="Simplified Arabic" pitchFamily="18" charset="-78"/>
              </a:rPr>
              <a:t>المحور الثاني:</a:t>
            </a:r>
            <a:r>
              <a:rPr lang="ar-DZ" sz="4000" dirty="0" smtClean="0">
                <a:solidFill>
                  <a:schemeClr val="tx1"/>
                </a:solidFill>
                <a:latin typeface="Simplified Arabic" pitchFamily="18" charset="-78"/>
                <a:cs typeface="Simplified Arabic" pitchFamily="18" charset="-78"/>
              </a:rPr>
              <a:t>من السؤال 15الى السؤال21ويشمل أسئلة حول الفرضية الثانية:</a:t>
            </a:r>
          </a:p>
          <a:p>
            <a:pPr algn="ctr" rtl="1"/>
            <a:r>
              <a:rPr lang="ar-DZ" sz="4000" dirty="0" smtClean="0">
                <a:solidFill>
                  <a:srgbClr val="C00000"/>
                </a:solidFill>
                <a:latin typeface="Simplified Arabic" pitchFamily="18" charset="-78"/>
                <a:cs typeface="Simplified Arabic" pitchFamily="18" charset="-78"/>
              </a:rPr>
              <a:t>”تعمل مراكز الطفولة المسعفة على تحقيق التكامل الاجتماعي بين الأطفال“</a:t>
            </a:r>
          </a:p>
          <a:p>
            <a:pPr algn="ctr" rtl="1"/>
            <a:r>
              <a:rPr lang="ar-DZ" sz="4000" b="1" dirty="0" smtClean="0">
                <a:solidFill>
                  <a:schemeClr val="tx1"/>
                </a:solidFill>
                <a:latin typeface="Simplified Arabic" pitchFamily="18" charset="-78"/>
                <a:cs typeface="Simplified Arabic" pitchFamily="18" charset="-78"/>
              </a:rPr>
              <a:t>المحور الثالث:</a:t>
            </a:r>
            <a:r>
              <a:rPr lang="ar-DZ" sz="4000" dirty="0" smtClean="0">
                <a:solidFill>
                  <a:schemeClr val="tx1"/>
                </a:solidFill>
                <a:latin typeface="Simplified Arabic" pitchFamily="18" charset="-78"/>
                <a:cs typeface="Simplified Arabic" pitchFamily="18" charset="-78"/>
              </a:rPr>
              <a:t>من السؤال 22الى السؤال29ويشمل أسئلة حول الفرضية الثالثة:</a:t>
            </a:r>
          </a:p>
          <a:p>
            <a:pPr algn="ctr" rtl="1"/>
            <a:r>
              <a:rPr lang="ar-DZ" sz="4000" dirty="0" smtClean="0">
                <a:solidFill>
                  <a:srgbClr val="C00000"/>
                </a:solidFill>
                <a:latin typeface="Simplified Arabic" pitchFamily="18" charset="-78"/>
                <a:cs typeface="Simplified Arabic" pitchFamily="18" charset="-78"/>
              </a:rPr>
              <a:t>”تساهم مراكز الطفولة المسعفة في تقوية عناصر الانسجام بين الأطفال“</a:t>
            </a:r>
          </a:p>
          <a:p>
            <a:pPr algn="ctr" rtl="1"/>
            <a:endParaRPr lang="ar-DZ" sz="4000" b="1" dirty="0" smtClean="0">
              <a:solidFill>
                <a:schemeClr val="tx1"/>
              </a:solidFill>
              <a:latin typeface="Simplified Arabic" pitchFamily="18" charset="-78"/>
              <a:cs typeface="Simplified Arabic" pitchFamily="18" charset="-78"/>
            </a:endParaRPr>
          </a:p>
          <a:p>
            <a:pPr algn="ctr"/>
            <a:endParaRPr lang="fr-FR" sz="4000" b="1" u="sng" dirty="0">
              <a:solidFill>
                <a:srgbClr val="FF0000"/>
              </a:solidFill>
              <a:latin typeface="Simplified Arabic" pitchFamily="18" charset="-78"/>
              <a:cs typeface="Simplified Arabic" pitchFamily="18" charset="-78"/>
            </a:endParaRPr>
          </a:p>
        </p:txBody>
      </p:sp>
      <p:sp>
        <p:nvSpPr>
          <p:cNvPr id="13" name="Rectangle à coins arrondis 12"/>
          <p:cNvSpPr/>
          <p:nvPr/>
        </p:nvSpPr>
        <p:spPr>
          <a:xfrm>
            <a:off x="15121731" y="13457182"/>
            <a:ext cx="14484442" cy="6344756"/>
          </a:xfrm>
          <a:prstGeom prst="roundRect">
            <a:avLst/>
          </a:prstGeom>
        </p:spPr>
        <p:style>
          <a:lnRef idx="0">
            <a:schemeClr val="accent6"/>
          </a:lnRef>
          <a:fillRef idx="3">
            <a:schemeClr val="accent6"/>
          </a:fillRef>
          <a:effectRef idx="3">
            <a:schemeClr val="accent6"/>
          </a:effectRef>
          <a:fontRef idx="minor">
            <a:schemeClr val="lt1"/>
          </a:fontRef>
        </p:style>
        <p:txBody>
          <a:bodyPr lIns="417232" tIns="208616" rIns="417232" bIns="208616" rtlCol="0" anchor="ctr"/>
          <a:lstStyle/>
          <a:p>
            <a:pPr algn="ctr"/>
            <a:endParaRPr lang="fr-FR"/>
          </a:p>
        </p:txBody>
      </p:sp>
      <p:sp>
        <p:nvSpPr>
          <p:cNvPr id="12" name="Arrondir un rectangle avec un coin diagonal 11"/>
          <p:cNvSpPr/>
          <p:nvPr/>
        </p:nvSpPr>
        <p:spPr>
          <a:xfrm>
            <a:off x="15121734" y="9356641"/>
            <a:ext cx="14649280" cy="4010053"/>
          </a:xfrm>
          <a:prstGeom prst="round2DiagRect">
            <a:avLst/>
          </a:prstGeom>
        </p:spPr>
        <p:style>
          <a:lnRef idx="1">
            <a:schemeClr val="accent5"/>
          </a:lnRef>
          <a:fillRef idx="2">
            <a:schemeClr val="accent5"/>
          </a:fillRef>
          <a:effectRef idx="1">
            <a:schemeClr val="accent5"/>
          </a:effectRef>
          <a:fontRef idx="minor">
            <a:schemeClr val="dk1"/>
          </a:fontRef>
        </p:style>
        <p:txBody>
          <a:bodyPr lIns="417232" tIns="208616" rIns="417232" bIns="208616" rtlCol="0" anchor="ctr"/>
          <a:lstStyle/>
          <a:p>
            <a:pPr algn="ctr"/>
            <a:endParaRPr lang="fr-FR"/>
          </a:p>
        </p:txBody>
      </p:sp>
      <p:sp>
        <p:nvSpPr>
          <p:cNvPr id="17" name="Rectangle à coins arrondis 16"/>
          <p:cNvSpPr/>
          <p:nvPr/>
        </p:nvSpPr>
        <p:spPr>
          <a:xfrm>
            <a:off x="15050293" y="19958040"/>
            <a:ext cx="14644790" cy="4786346"/>
          </a:xfrm>
          <a:prstGeom prst="roundRect">
            <a:avLst/>
          </a:prstGeom>
        </p:spPr>
        <p:style>
          <a:lnRef idx="1">
            <a:schemeClr val="accent4"/>
          </a:lnRef>
          <a:fillRef idx="2">
            <a:schemeClr val="accent4"/>
          </a:fillRef>
          <a:effectRef idx="1">
            <a:schemeClr val="accent4"/>
          </a:effectRef>
          <a:fontRef idx="minor">
            <a:schemeClr val="dk1"/>
          </a:fontRef>
        </p:style>
        <p:txBody>
          <a:bodyPr lIns="417232" tIns="208616" rIns="417232" bIns="208616" rtlCol="0" anchor="ctr"/>
          <a:lstStyle/>
          <a:p>
            <a:pPr algn="ctr"/>
            <a:endParaRPr lang="fr-FR"/>
          </a:p>
        </p:txBody>
      </p:sp>
      <p:sp>
        <p:nvSpPr>
          <p:cNvPr id="4" name="Espace réservé du contenu 3"/>
          <p:cNvSpPr>
            <a:spLocks noGrp="1"/>
          </p:cNvSpPr>
          <p:nvPr>
            <p:ph sz="half" idx="2"/>
          </p:nvPr>
        </p:nvSpPr>
        <p:spPr>
          <a:xfrm>
            <a:off x="14806696" y="9099464"/>
            <a:ext cx="14413003" cy="30332575"/>
          </a:xfrm>
          <a:noFill/>
        </p:spPr>
        <p:txBody>
          <a:bodyPr>
            <a:normAutofit/>
          </a:bodyPr>
          <a:lstStyle/>
          <a:p>
            <a:pPr marL="0" indent="0" algn="ctr" rtl="1">
              <a:lnSpc>
                <a:spcPct val="170000"/>
              </a:lnSpc>
              <a:buNone/>
            </a:pPr>
            <a:r>
              <a:rPr lang="ar-DZ" sz="4000" b="1" dirty="0" smtClean="0">
                <a:solidFill>
                  <a:schemeClr val="accent1"/>
                </a:solidFill>
                <a:latin typeface="Simplified Arabic" pitchFamily="18" charset="-78"/>
                <a:cs typeface="Simplified Arabic" pitchFamily="18" charset="-78"/>
              </a:rPr>
              <a:t>المقدمة:</a:t>
            </a:r>
            <a:r>
              <a:rPr lang="ar-DZ" sz="4000" dirty="0" smtClean="0">
                <a:latin typeface="Simplified Arabic" pitchFamily="18" charset="-78"/>
                <a:cs typeface="Simplified Arabic" pitchFamily="18" charset="-78"/>
              </a:rPr>
              <a:t>يودع الأطفال المسعفين بمؤسسات اجتماعية تقوم على إيوائهم وتوفير احتياجاتهم وتنشئتهم ،فضلا عن متابعة هذه المؤسسات عادة ،ومن ثم يلقى عبء تنشئة الأطفال المسعفين بالكامل على مثل هذه المؤسسات ،وقد أوضح هذا البحث أن تنشئة الأطفال المسعفين تتميز بخصائص تختلف عن تنشئة الطفل العادي.</a:t>
            </a:r>
          </a:p>
          <a:p>
            <a:pPr marL="0" indent="0" algn="ctr" rtl="1">
              <a:lnSpc>
                <a:spcPct val="150000"/>
              </a:lnSpc>
              <a:buNone/>
            </a:pPr>
            <a:r>
              <a:rPr lang="ar-DZ" sz="4000" b="1" dirty="0" smtClean="0">
                <a:solidFill>
                  <a:schemeClr val="bg1"/>
                </a:solidFill>
                <a:latin typeface="Simplified Arabic" pitchFamily="18" charset="-78"/>
                <a:cs typeface="Simplified Arabic" pitchFamily="18" charset="-78"/>
              </a:rPr>
              <a:t>الإشكالية:</a:t>
            </a:r>
            <a:r>
              <a:rPr lang="ar-DZ" sz="4000" dirty="0" smtClean="0">
                <a:latin typeface="Simplified Arabic" pitchFamily="18" charset="-78"/>
                <a:cs typeface="Simplified Arabic" pitchFamily="18" charset="-78"/>
              </a:rPr>
              <a:t>تسعى مؤسسات التنشئة الاجتماعية في كافة المجتمعات المعاصرة إلى إعداد النشء لمتطلبات الحياة ،ومؤسسة الطفولة المسعفة واحدة من هذه المؤسسات التي تسعى إلى تنشئة الطفل المسعف قصد جعله فردا صالحا داخل المجتمع وإعداده لتحمل مسؤولياته فيما بعد،وبالتالي تسعى الدراسة إلى التركيز على متابعة التنشئة الاجتماعية للأطفال المسعفين .ومنه يتحدد التساؤل العام كالتالي:</a:t>
            </a:r>
            <a:endParaRPr lang="fr-FR" sz="4000" dirty="0" smtClean="0">
              <a:latin typeface="Simplified Arabic" pitchFamily="18" charset="-78"/>
              <a:cs typeface="Simplified Arabic" pitchFamily="18" charset="-78"/>
            </a:endParaRPr>
          </a:p>
          <a:p>
            <a:pPr marL="0" indent="0" algn="ctr" rtl="1">
              <a:lnSpc>
                <a:spcPct val="150000"/>
              </a:lnSpc>
              <a:buNone/>
            </a:pPr>
            <a:r>
              <a:rPr lang="ar-DZ" sz="4000" b="1" dirty="0" smtClean="0">
                <a:latin typeface="Simplified Arabic" pitchFamily="18" charset="-78"/>
                <a:cs typeface="Simplified Arabic" pitchFamily="18" charset="-78"/>
              </a:rPr>
              <a:t>كيف يمكن لمؤسسات </a:t>
            </a:r>
            <a:r>
              <a:rPr lang="ar-DZ" sz="4000" dirty="0" smtClean="0">
                <a:ln>
                  <a:solidFill>
                    <a:sysClr val="windowText" lastClr="000000"/>
                  </a:solidFill>
                </a:ln>
                <a:latin typeface="Simplified Arabic" pitchFamily="18" charset="-78"/>
                <a:cs typeface="Simplified Arabic" pitchFamily="18" charset="-78"/>
              </a:rPr>
              <a:t>الطفولة</a:t>
            </a:r>
            <a:r>
              <a:rPr lang="ar-DZ" sz="4000" b="1" dirty="0" smtClean="0">
                <a:latin typeface="Simplified Arabic" pitchFamily="18" charset="-78"/>
                <a:cs typeface="Simplified Arabic" pitchFamily="18" charset="-78"/>
              </a:rPr>
              <a:t> المسعفة أن تؤدي دورها في التنشئة الاجتماعية للطفل المسعف؟</a:t>
            </a:r>
          </a:p>
          <a:p>
            <a:pPr algn="ctr" rtl="1">
              <a:lnSpc>
                <a:spcPct val="170000"/>
              </a:lnSpc>
              <a:buNone/>
            </a:pPr>
            <a:r>
              <a:rPr lang="ar-DZ" sz="4000" b="1" dirty="0" smtClean="0">
                <a:solidFill>
                  <a:srgbClr val="7030A0"/>
                </a:solidFill>
                <a:latin typeface="Simplified Arabic" pitchFamily="18" charset="-78"/>
                <a:cs typeface="Simplified Arabic" pitchFamily="18" charset="-78"/>
              </a:rPr>
              <a:t>التساؤلات الفرعية:</a:t>
            </a:r>
          </a:p>
          <a:p>
            <a:pPr algn="ctr" rtl="1">
              <a:lnSpc>
                <a:spcPct val="120000"/>
              </a:lnSpc>
              <a:buFont typeface="Wingdings" pitchFamily="2" charset="2"/>
              <a:buChar char="ü"/>
            </a:pPr>
            <a:r>
              <a:rPr lang="ar-DZ" sz="4000" dirty="0" smtClean="0">
                <a:latin typeface="Simplified Arabic" pitchFamily="18" charset="-78"/>
                <a:cs typeface="Simplified Arabic" pitchFamily="18" charset="-78"/>
              </a:rPr>
              <a:t>هل تساعد عملية التنشئة الاجتماعية في إدماج الطفل المسعف مع المجتمع؟</a:t>
            </a:r>
          </a:p>
          <a:p>
            <a:pPr algn="ctr" rtl="1">
              <a:lnSpc>
                <a:spcPct val="120000"/>
              </a:lnSpc>
              <a:buFont typeface="Wingdings" pitchFamily="2" charset="2"/>
              <a:buChar char="ü"/>
            </a:pPr>
            <a:r>
              <a:rPr lang="ar-DZ" sz="4000" dirty="0" smtClean="0">
                <a:latin typeface="Simplified Arabic" pitchFamily="18" charset="-78"/>
                <a:cs typeface="Simplified Arabic" pitchFamily="18" charset="-78"/>
              </a:rPr>
              <a:t>هل تعمل مراكز الطفولة المسعفة على تحقيق التكامل الاجتماعي بين الأطفال؟</a:t>
            </a:r>
          </a:p>
          <a:p>
            <a:pPr algn="ctr" rtl="1">
              <a:lnSpc>
                <a:spcPct val="120000"/>
              </a:lnSpc>
              <a:buFont typeface="Wingdings" pitchFamily="2" charset="2"/>
              <a:buChar char="ü"/>
            </a:pPr>
            <a:r>
              <a:rPr lang="ar-DZ" sz="4000" dirty="0" smtClean="0">
                <a:latin typeface="Simplified Arabic" pitchFamily="18" charset="-78"/>
                <a:cs typeface="Simplified Arabic" pitchFamily="18" charset="-78"/>
              </a:rPr>
              <a:t>هل تساهم مراكز الطفولة المسعفة في تقوية عناصر الانسجام بين الأطفال؟</a:t>
            </a:r>
          </a:p>
          <a:p>
            <a:pPr algn="ctr" rtl="1">
              <a:lnSpc>
                <a:spcPct val="120000"/>
              </a:lnSpc>
              <a:buNone/>
            </a:pPr>
            <a:endParaRPr lang="fr-FR" sz="4000" dirty="0" smtClean="0">
              <a:latin typeface="Simplified Arabic" pitchFamily="18" charset="-78"/>
              <a:cs typeface="Simplified Arabic" pitchFamily="18" charset="-78"/>
            </a:endParaRPr>
          </a:p>
          <a:p>
            <a:pPr algn="r" rtl="1">
              <a:lnSpc>
                <a:spcPct val="170000"/>
              </a:lnSpc>
              <a:buNone/>
            </a:pPr>
            <a:endParaRPr lang="fr-FR" sz="10000" dirty="0" smtClean="0">
              <a:latin typeface="Simplified Arabic" pitchFamily="18" charset="-78"/>
              <a:cs typeface="Simplified Arabic" pitchFamily="18" charset="-78"/>
            </a:endParaRPr>
          </a:p>
          <a:p>
            <a:pPr algn="r" rtl="1">
              <a:lnSpc>
                <a:spcPct val="170000"/>
              </a:lnSpc>
              <a:buNone/>
            </a:pPr>
            <a:endParaRPr lang="fr-FR" sz="10000" dirty="0" smtClean="0">
              <a:latin typeface="Simplified Arabic" pitchFamily="18" charset="-78"/>
              <a:cs typeface="Simplified Arabic" pitchFamily="18" charset="-78"/>
            </a:endParaRPr>
          </a:p>
          <a:p>
            <a:pPr algn="r" rtl="1">
              <a:lnSpc>
                <a:spcPct val="170000"/>
              </a:lnSpc>
              <a:buNone/>
            </a:pPr>
            <a:endParaRPr lang="ar-DZ" sz="10000" dirty="0" smtClean="0">
              <a:latin typeface="Simplified Arabic" pitchFamily="18" charset="-78"/>
              <a:cs typeface="Simplified Arabic" pitchFamily="18" charset="-78"/>
            </a:endParaRPr>
          </a:p>
          <a:p>
            <a:pPr marL="0" indent="0" algn="r" rtl="1">
              <a:buNone/>
            </a:pPr>
            <a:endParaRPr lang="fr-FR" sz="4000" b="1" dirty="0">
              <a:latin typeface="Simplified Arabic" pitchFamily="18" charset="-78"/>
              <a:cs typeface="Simplified Arabic" pitchFamily="18" charset="-78"/>
            </a:endParaRPr>
          </a:p>
        </p:txBody>
      </p:sp>
      <p:sp>
        <p:nvSpPr>
          <p:cNvPr id="26" name="Rectangle à coins arrondis 25"/>
          <p:cNvSpPr/>
          <p:nvPr/>
        </p:nvSpPr>
        <p:spPr>
          <a:xfrm>
            <a:off x="15336045" y="25030138"/>
            <a:ext cx="14359038" cy="3857652"/>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rtl="1">
              <a:lnSpc>
                <a:spcPct val="170000"/>
              </a:lnSpc>
              <a:buNone/>
            </a:pPr>
            <a:r>
              <a:rPr lang="ar-DZ" sz="4000" dirty="0" smtClean="0">
                <a:latin typeface="Simplified Arabic" pitchFamily="18" charset="-78"/>
                <a:cs typeface="Simplified Arabic" pitchFamily="18" charset="-78"/>
              </a:rPr>
              <a:t> </a:t>
            </a:r>
            <a:r>
              <a:rPr lang="ar-DZ" sz="4000" b="1" dirty="0" smtClean="0">
                <a:solidFill>
                  <a:schemeClr val="bg1">
                    <a:lumMod val="50000"/>
                  </a:schemeClr>
                </a:solidFill>
                <a:latin typeface="Simplified Arabic" pitchFamily="18" charset="-78"/>
                <a:cs typeface="Simplified Arabic" pitchFamily="18" charset="-78"/>
              </a:rPr>
              <a:t>الفرضيات:</a:t>
            </a:r>
          </a:p>
          <a:p>
            <a:pPr algn="ctr" rtl="1">
              <a:lnSpc>
                <a:spcPct val="170000"/>
              </a:lnSpc>
              <a:buFont typeface="Wingdings" pitchFamily="2" charset="2"/>
              <a:buChar char="ü"/>
            </a:pPr>
            <a:r>
              <a:rPr lang="ar-DZ" sz="4000" dirty="0" smtClean="0">
                <a:latin typeface="Simplified Arabic" pitchFamily="18" charset="-78"/>
                <a:cs typeface="Simplified Arabic" pitchFamily="18" charset="-78"/>
              </a:rPr>
              <a:t>تساعد عملية التنشئة الاجتماعية في إدماج الطفل المسعف مع المجتمع.</a:t>
            </a:r>
          </a:p>
          <a:p>
            <a:pPr algn="ctr" rtl="1">
              <a:lnSpc>
                <a:spcPct val="170000"/>
              </a:lnSpc>
              <a:buFont typeface="Wingdings" pitchFamily="2" charset="2"/>
              <a:buChar char="ü"/>
            </a:pPr>
            <a:r>
              <a:rPr lang="ar-DZ" sz="4000" dirty="0" smtClean="0">
                <a:latin typeface="Simplified Arabic" pitchFamily="18" charset="-78"/>
                <a:cs typeface="Simplified Arabic" pitchFamily="18" charset="-78"/>
              </a:rPr>
              <a:t>تعمل مراكز الطفولة المسعفة على تحقيق التكامل الاجتماعي بين الأطفال.</a:t>
            </a:r>
          </a:p>
          <a:p>
            <a:pPr algn="ctr" rtl="1">
              <a:lnSpc>
                <a:spcPct val="170000"/>
              </a:lnSpc>
              <a:buFont typeface="Wingdings" pitchFamily="2" charset="2"/>
              <a:buChar char="ü"/>
            </a:pPr>
            <a:r>
              <a:rPr lang="ar-DZ" sz="4000" dirty="0" smtClean="0">
                <a:latin typeface="Simplified Arabic" pitchFamily="18" charset="-78"/>
                <a:cs typeface="Simplified Arabic" pitchFamily="18" charset="-78"/>
              </a:rPr>
              <a:t>تساهم مراكز الطفولة المسعفة في تقوية عناصر الانسجام بين الأطفال.</a:t>
            </a:r>
          </a:p>
        </p:txBody>
      </p:sp>
      <p:sp>
        <p:nvSpPr>
          <p:cNvPr id="22" name="Rectangle à coins arrondis 21"/>
          <p:cNvSpPr/>
          <p:nvPr/>
        </p:nvSpPr>
        <p:spPr>
          <a:xfrm>
            <a:off x="619817" y="19029347"/>
            <a:ext cx="13787534" cy="4357718"/>
          </a:xfrm>
          <a:prstGeom prst="roundRect">
            <a:avLst/>
          </a:prstGeom>
        </p:spPr>
        <p:style>
          <a:lnRef idx="1">
            <a:schemeClr val="accent2"/>
          </a:lnRef>
          <a:fillRef idx="2">
            <a:schemeClr val="accent2"/>
          </a:fillRef>
          <a:effectRef idx="1">
            <a:schemeClr val="accent2"/>
          </a:effectRef>
          <a:fontRef idx="minor">
            <a:schemeClr val="dk1"/>
          </a:fontRef>
        </p:style>
        <p:txBody>
          <a:bodyPr lIns="417232" tIns="208616" rIns="417232" bIns="208616" rtlCol="0" anchor="ctr"/>
          <a:lstStyle/>
          <a:p>
            <a:pPr algn="ctr" rtl="1">
              <a:lnSpc>
                <a:spcPct val="150000"/>
              </a:lnSpc>
            </a:pPr>
            <a:r>
              <a:rPr lang="ar-DZ" sz="4000" b="1" dirty="0" smtClean="0">
                <a:latin typeface="Simplified Arabic" pitchFamily="18" charset="-78"/>
                <a:cs typeface="Simplified Arabic" pitchFamily="18" charset="-78"/>
              </a:rPr>
              <a:t>أدوات البحث:</a:t>
            </a:r>
            <a:r>
              <a:rPr lang="ar-DZ" sz="4000" dirty="0" smtClean="0">
                <a:latin typeface="Simplified Arabic" pitchFamily="18" charset="-78"/>
                <a:cs typeface="Simplified Arabic" pitchFamily="18" charset="-78"/>
              </a:rPr>
              <a:t>وهي</a:t>
            </a:r>
            <a:r>
              <a:rPr lang="ar-DZ" sz="4000" b="1" dirty="0" smtClean="0">
                <a:latin typeface="Simplified Arabic" pitchFamily="18" charset="-78"/>
                <a:cs typeface="Simplified Arabic" pitchFamily="18" charset="-78"/>
              </a:rPr>
              <a:t> </a:t>
            </a:r>
            <a:r>
              <a:rPr lang="ar-DZ" sz="4000" dirty="0" smtClean="0">
                <a:latin typeface="Simplified Arabic" pitchFamily="18" charset="-78"/>
                <a:cs typeface="Simplified Arabic" pitchFamily="18" charset="-78"/>
              </a:rPr>
              <a:t>الملاحظة،المقابلة،الاستبيان(بطريقة المسح الشامل لمجتمع البحث )وهذا من اجل الفهم الجيد للموضوع والإحاطة به من جميع الجوانب ،كما استلزم ذلك جمع معلومات حول أساليب التنشئة الاجتماعية المتبعة داخل المؤسسة محل الدراسة.</a:t>
            </a:r>
            <a:endParaRPr lang="fr-FR" sz="4000" dirty="0">
              <a:latin typeface="Simplified Arabic" pitchFamily="18" charset="-78"/>
              <a:cs typeface="Simplified Arabic" pitchFamily="18" charset="-78"/>
            </a:endParaRPr>
          </a:p>
        </p:txBody>
      </p:sp>
      <p:pic>
        <p:nvPicPr>
          <p:cNvPr id="10" name="Image 9" descr="مؤسسة-الطفولة-المسعفة-بالجلفة-1-650x455.jpg"/>
          <p:cNvPicPr>
            <a:picLocks noChangeAspect="1"/>
          </p:cNvPicPr>
          <p:nvPr/>
        </p:nvPicPr>
        <p:blipFill>
          <a:blip r:embed="rId3"/>
          <a:stretch>
            <a:fillRect/>
          </a:stretch>
        </p:blipFill>
        <p:spPr>
          <a:xfrm>
            <a:off x="17407747" y="35460086"/>
            <a:ext cx="12430212" cy="69294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Image 8" descr="photo_general_210954192-618x330.jpg"/>
          <p:cNvPicPr>
            <a:picLocks noChangeAspect="1"/>
          </p:cNvPicPr>
          <p:nvPr/>
        </p:nvPicPr>
        <p:blipFill>
          <a:blip r:embed="rId4"/>
          <a:stretch>
            <a:fillRect/>
          </a:stretch>
        </p:blipFill>
        <p:spPr>
          <a:xfrm>
            <a:off x="334065" y="35960152"/>
            <a:ext cx="10396259" cy="65008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Image 5"/>
          <p:cNvPicPr/>
          <p:nvPr/>
        </p:nvPicPr>
        <p:blipFill>
          <a:blip r:embed="rId5" cstate="print"/>
          <a:srcRect/>
          <a:stretch>
            <a:fillRect/>
          </a:stretch>
        </p:blipFill>
        <p:spPr bwMode="auto">
          <a:xfrm>
            <a:off x="25833033" y="2673219"/>
            <a:ext cx="4410430" cy="443502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Image 4"/>
          <p:cNvPicPr/>
          <p:nvPr/>
        </p:nvPicPr>
        <p:blipFill>
          <a:blip r:embed="rId5" cstate="print"/>
          <a:srcRect/>
          <a:stretch>
            <a:fillRect/>
          </a:stretch>
        </p:blipFill>
        <p:spPr bwMode="auto">
          <a:xfrm>
            <a:off x="2" y="2673226"/>
            <a:ext cx="4410426" cy="421222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8" name="Titre 17"/>
          <p:cNvSpPr>
            <a:spLocks noGrp="1"/>
          </p:cNvSpPr>
          <p:nvPr>
            <p:ph type="title"/>
          </p:nvPr>
        </p:nvSpPr>
        <p:spPr>
          <a:xfrm>
            <a:off x="1575085" y="526904"/>
            <a:ext cx="27219117" cy="7604393"/>
          </a:xfrm>
        </p:spPr>
        <p:txBody>
          <a:bodyPr>
            <a:noAutofit/>
          </a:bodyPr>
          <a:lstStyle/>
          <a:p>
            <a:r>
              <a:rPr lang="ar-DZ" sz="6000" b="1" dirty="0" smtClean="0">
                <a:latin typeface="Simplified Arabic" pitchFamily="18" charset="-78"/>
                <a:cs typeface="Simplified Arabic" pitchFamily="18" charset="-78"/>
              </a:rPr>
              <a:t>دور مؤسسات الطفولة المسعفة في التنشئة الاجتماعية </a:t>
            </a:r>
            <a:br>
              <a:rPr lang="ar-DZ" sz="6000" b="1" dirty="0" smtClean="0">
                <a:latin typeface="Simplified Arabic" pitchFamily="18" charset="-78"/>
                <a:cs typeface="Simplified Arabic" pitchFamily="18" charset="-78"/>
              </a:rPr>
            </a:br>
            <a:r>
              <a:rPr lang="fr-FR" sz="6000" b="1" dirty="0" smtClean="0">
                <a:latin typeface="Simplified Arabic" pitchFamily="18" charset="-78"/>
                <a:cs typeface="Simplified Arabic" pitchFamily="18" charset="-78"/>
              </a:rPr>
              <a:t>THE </a:t>
            </a:r>
            <a:r>
              <a:rPr lang="fr-FR" sz="6000" b="1" dirty="0" smtClean="0">
                <a:latin typeface="Simplified Arabic" pitchFamily="18" charset="-78"/>
                <a:cs typeface="Simplified Arabic" pitchFamily="18" charset="-78"/>
              </a:rPr>
              <a:t>ROLE </a:t>
            </a:r>
            <a:r>
              <a:rPr lang="fr-FR" sz="6000" b="1" dirty="0" smtClean="0">
                <a:latin typeface="Simplified Arabic" pitchFamily="18" charset="-78"/>
                <a:cs typeface="Simplified Arabic" pitchFamily="18" charset="-78"/>
              </a:rPr>
              <a:t>OF </a:t>
            </a:r>
            <a:r>
              <a:rPr lang="fr-FR" sz="6000" b="1" dirty="0" smtClean="0">
                <a:latin typeface="Simplified Arabic" pitchFamily="18" charset="-78"/>
                <a:cs typeface="Simplified Arabic" pitchFamily="18" charset="-78"/>
              </a:rPr>
              <a:t>INSHTI</a:t>
            </a:r>
            <a:r>
              <a:rPr lang="fr-FR" sz="6000" b="1" dirty="0" smtClean="0">
                <a:latin typeface="Simplified Arabic" pitchFamily="18" charset="-78"/>
                <a:cs typeface="Simplified Arabic" pitchFamily="18" charset="-78"/>
              </a:rPr>
              <a:t>TION OF HOSPITALIZED CHILDREN IN SOCIAL REARING </a:t>
            </a:r>
            <a:r>
              <a:rPr lang="fr-FR" sz="6000" b="1" dirty="0" smtClean="0">
                <a:latin typeface="Simplified Arabic" pitchFamily="18" charset="-78"/>
                <a:cs typeface="Simplified Arabic" pitchFamily="18" charset="-78"/>
              </a:rPr>
              <a:t/>
            </a:r>
            <a:br>
              <a:rPr lang="fr-FR" sz="6000" b="1" dirty="0" smtClean="0">
                <a:latin typeface="Simplified Arabic" pitchFamily="18" charset="-78"/>
                <a:cs typeface="Simplified Arabic" pitchFamily="18" charset="-78"/>
              </a:rPr>
            </a:br>
            <a:r>
              <a:rPr lang="ar-DZ" sz="6000" b="1" dirty="0" smtClean="0">
                <a:latin typeface="Simplified Arabic" pitchFamily="18" charset="-78"/>
                <a:cs typeface="Simplified Arabic" pitchFamily="18" charset="-78"/>
              </a:rPr>
              <a:t>ملصق علمي حول موضوع مذكرة تخرج يتم إعدادها لنيل شهادة الماستر أكاديمي</a:t>
            </a:r>
            <a:br>
              <a:rPr lang="ar-DZ" sz="6000" b="1" dirty="0" smtClean="0">
                <a:latin typeface="Simplified Arabic" pitchFamily="18" charset="-78"/>
                <a:cs typeface="Simplified Arabic" pitchFamily="18" charset="-78"/>
              </a:rPr>
            </a:br>
            <a:r>
              <a:rPr lang="ar-DZ" sz="6000" b="1" dirty="0" smtClean="0">
                <a:latin typeface="Simplified Arabic" pitchFamily="18" charset="-78"/>
                <a:cs typeface="Simplified Arabic" pitchFamily="18" charset="-78"/>
              </a:rPr>
              <a:t/>
            </a:r>
            <a:br>
              <a:rPr lang="ar-DZ" sz="6000" b="1" dirty="0" smtClean="0">
                <a:latin typeface="Simplified Arabic" pitchFamily="18" charset="-78"/>
                <a:cs typeface="Simplified Arabic" pitchFamily="18" charset="-78"/>
              </a:rPr>
            </a:br>
            <a:r>
              <a:rPr lang="ar-DZ" sz="6000" b="1" dirty="0" smtClean="0">
                <a:latin typeface="Simplified Arabic" pitchFamily="18" charset="-78"/>
                <a:cs typeface="Simplified Arabic" pitchFamily="18" charset="-78"/>
              </a:rPr>
              <a:t>جامعة قاصدي مرباح –ورقلة</a:t>
            </a:r>
            <a:br>
              <a:rPr lang="ar-DZ" sz="6000" b="1" dirty="0" smtClean="0">
                <a:latin typeface="Simplified Arabic" pitchFamily="18" charset="-78"/>
                <a:cs typeface="Simplified Arabic" pitchFamily="18" charset="-78"/>
              </a:rPr>
            </a:br>
            <a:r>
              <a:rPr lang="ar-DZ" sz="6000" b="1" dirty="0" smtClean="0">
                <a:latin typeface="Simplified Arabic" pitchFamily="18" charset="-78"/>
                <a:cs typeface="Simplified Arabic" pitchFamily="18" charset="-78"/>
              </a:rPr>
              <a:t>كلية العلوم الإنسانية والاجتماعية</a:t>
            </a:r>
            <a:br>
              <a:rPr lang="ar-DZ" sz="6000" b="1" dirty="0" smtClean="0">
                <a:latin typeface="Simplified Arabic" pitchFamily="18" charset="-78"/>
                <a:cs typeface="Simplified Arabic" pitchFamily="18" charset="-78"/>
              </a:rPr>
            </a:br>
            <a:r>
              <a:rPr lang="ar-DZ" sz="6000" b="1" dirty="0" smtClean="0">
                <a:latin typeface="Simplified Arabic" pitchFamily="18" charset="-78"/>
                <a:cs typeface="Simplified Arabic" pitchFamily="18" charset="-78"/>
              </a:rPr>
              <a:t>قسم علم الاجتماع والديمغرافيا</a:t>
            </a:r>
            <a:br>
              <a:rPr lang="ar-DZ" sz="6000" b="1" dirty="0" smtClean="0">
                <a:latin typeface="Simplified Arabic" pitchFamily="18" charset="-78"/>
                <a:cs typeface="Simplified Arabic" pitchFamily="18" charset="-78"/>
              </a:rPr>
            </a:br>
            <a:endParaRPr lang="fr-FR" sz="6000" dirty="0"/>
          </a:p>
        </p:txBody>
      </p:sp>
      <p:sp>
        <p:nvSpPr>
          <p:cNvPr id="19" name="ZoneTexte 18"/>
          <p:cNvSpPr txBox="1"/>
          <p:nvPr/>
        </p:nvSpPr>
        <p:spPr>
          <a:xfrm>
            <a:off x="1181259" y="7685788"/>
            <a:ext cx="27706762" cy="1344636"/>
          </a:xfrm>
          <a:prstGeom prst="rect">
            <a:avLst/>
          </a:prstGeom>
          <a:noFill/>
        </p:spPr>
        <p:txBody>
          <a:bodyPr wrap="none" lIns="417232" tIns="208616" rIns="417232" bIns="208616" rtlCol="0">
            <a:spAutoFit/>
          </a:bodyPr>
          <a:lstStyle/>
          <a:p>
            <a:pPr algn="ctr" rtl="1"/>
            <a:r>
              <a:rPr lang="ar-DZ" sz="6000" b="1" dirty="0" smtClean="0"/>
              <a:t>إعداد الطالبة : غيلاني زينب – الايميل </a:t>
            </a:r>
            <a:r>
              <a:rPr lang="ar-DZ" sz="6000" b="1" dirty="0" smtClean="0"/>
              <a:t>:</a:t>
            </a:r>
            <a:r>
              <a:rPr lang="fr-FR" sz="6000" b="1" u="sng" dirty="0" smtClean="0">
                <a:solidFill>
                  <a:schemeClr val="accent1"/>
                </a:solidFill>
              </a:rPr>
              <a:t>ghilani 30zineb@gmail.com</a:t>
            </a:r>
            <a:r>
              <a:rPr lang="ar-DZ" sz="6000" b="1" dirty="0" smtClean="0"/>
              <a:t>- إشراف الأستاذة : مبارك شيماء</a:t>
            </a:r>
            <a:endParaRPr lang="fr-FR" sz="6000" b="1" dirty="0" smtClean="0"/>
          </a:p>
        </p:txBody>
      </p:sp>
      <p:pic>
        <p:nvPicPr>
          <p:cNvPr id="25" name="Image 24" descr="th (3).jpg"/>
          <p:cNvPicPr>
            <a:picLocks noChangeAspect="1"/>
          </p:cNvPicPr>
          <p:nvPr/>
        </p:nvPicPr>
        <p:blipFill>
          <a:blip r:embed="rId6"/>
          <a:stretch>
            <a:fillRect/>
          </a:stretch>
        </p:blipFill>
        <p:spPr>
          <a:xfrm>
            <a:off x="11026234" y="35888714"/>
            <a:ext cx="6095761" cy="485778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7" name="Image 6" descr="th (1).jpg"/>
          <p:cNvPicPr>
            <a:picLocks noChangeAspect="1"/>
          </p:cNvPicPr>
          <p:nvPr/>
        </p:nvPicPr>
        <p:blipFill>
          <a:blip r:embed="rId7"/>
          <a:stretch>
            <a:fillRect/>
          </a:stretch>
        </p:blipFill>
        <p:spPr>
          <a:xfrm>
            <a:off x="3548775" y="13671496"/>
            <a:ext cx="7572428" cy="507209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Image 7" descr="th (4).jpg"/>
          <p:cNvPicPr>
            <a:picLocks noChangeAspect="1"/>
          </p:cNvPicPr>
          <p:nvPr/>
        </p:nvPicPr>
        <p:blipFill>
          <a:blip r:embed="rId8"/>
          <a:stretch>
            <a:fillRect/>
          </a:stretch>
        </p:blipFill>
        <p:spPr>
          <a:xfrm>
            <a:off x="3620213" y="23529940"/>
            <a:ext cx="8143932" cy="4071966"/>
          </a:xfrm>
          <a:prstGeom prst="ellipse">
            <a:avLst/>
          </a:prstGeom>
          <a:ln>
            <a:noFill/>
          </a:ln>
          <a:effectLst>
            <a:softEdge rad="112500"/>
          </a:effectLst>
        </p:spPr>
      </p:pic>
      <p:sp>
        <p:nvSpPr>
          <p:cNvPr id="28" name="Rectangle à coins arrondis 27"/>
          <p:cNvSpPr/>
          <p:nvPr/>
        </p:nvSpPr>
        <p:spPr>
          <a:xfrm>
            <a:off x="15336045" y="29173542"/>
            <a:ext cx="14430476" cy="60722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50000"/>
              </a:lnSpc>
              <a:buNone/>
            </a:pPr>
            <a:r>
              <a:rPr lang="ar-DZ" sz="4000" b="1" dirty="0" smtClean="0">
                <a:solidFill>
                  <a:schemeClr val="tx2">
                    <a:lumMod val="75000"/>
                  </a:schemeClr>
                </a:solidFill>
                <a:latin typeface="Simplified Arabic" pitchFamily="18" charset="-78"/>
                <a:cs typeface="Simplified Arabic" pitchFamily="18" charset="-78"/>
              </a:rPr>
              <a:t>أهداف الدراسة:</a:t>
            </a:r>
          </a:p>
          <a:p>
            <a:pPr algn="ctr" rtl="1">
              <a:lnSpc>
                <a:spcPct val="150000"/>
              </a:lnSpc>
              <a:buFont typeface="Wingdings" pitchFamily="2" charset="2"/>
              <a:buChar char="Ø"/>
            </a:pPr>
            <a:r>
              <a:rPr lang="ar-DZ" sz="4000" dirty="0" smtClean="0">
                <a:solidFill>
                  <a:schemeClr val="tx1"/>
                </a:solidFill>
                <a:latin typeface="Simplified Arabic" pitchFamily="18" charset="-78"/>
                <a:cs typeface="Simplified Arabic" pitchFamily="18" charset="-78"/>
              </a:rPr>
              <a:t>محاولة التعرف على أساليب التنشئة الاجتماعية</a:t>
            </a:r>
          </a:p>
          <a:p>
            <a:pPr algn="ctr" rtl="1">
              <a:lnSpc>
                <a:spcPct val="150000"/>
              </a:lnSpc>
              <a:buNone/>
            </a:pPr>
            <a:r>
              <a:rPr lang="ar-DZ" sz="4000" dirty="0" smtClean="0">
                <a:solidFill>
                  <a:schemeClr val="tx1"/>
                </a:solidFill>
                <a:latin typeface="Simplified Arabic" pitchFamily="18" charset="-78"/>
                <a:cs typeface="Simplified Arabic" pitchFamily="18" charset="-78"/>
              </a:rPr>
              <a:t> وتأثيرها على عملية الاتصال.</a:t>
            </a:r>
          </a:p>
          <a:p>
            <a:pPr algn="ctr" rtl="1">
              <a:lnSpc>
                <a:spcPct val="150000"/>
              </a:lnSpc>
              <a:buFont typeface="Wingdings" pitchFamily="2" charset="2"/>
              <a:buChar char="Ø"/>
            </a:pPr>
            <a:r>
              <a:rPr lang="ar-DZ" sz="4000" dirty="0" smtClean="0">
                <a:solidFill>
                  <a:schemeClr val="tx1"/>
                </a:solidFill>
                <a:latin typeface="Simplified Arabic" pitchFamily="18" charset="-78"/>
                <a:cs typeface="Simplified Arabic" pitchFamily="18" charset="-78"/>
              </a:rPr>
              <a:t>محاولة معرفة دور مؤسسات الطفولة المسعفة في تحقيق التفاعل بين الأطفال المسعفين عن طريق عملية التنشئة.</a:t>
            </a:r>
          </a:p>
          <a:p>
            <a:pPr algn="ctr" rtl="1">
              <a:lnSpc>
                <a:spcPct val="150000"/>
              </a:lnSpc>
              <a:buFont typeface="Wingdings" pitchFamily="2" charset="2"/>
              <a:buChar char="Ø"/>
            </a:pPr>
            <a:r>
              <a:rPr lang="ar-DZ" sz="4000" dirty="0" smtClean="0">
                <a:solidFill>
                  <a:schemeClr val="tx1"/>
                </a:solidFill>
                <a:latin typeface="Simplified Arabic" pitchFamily="18" charset="-78"/>
                <a:cs typeface="Simplified Arabic" pitchFamily="18" charset="-78"/>
              </a:rPr>
              <a:t>لفت الانتباه وتوجيه الاهتمام بالمؤسسات الإيوائية لضرورة العناية ومتابعة هؤلاء الأطفال عن طريق تنشئتهم تنشئة صحيحة.</a:t>
            </a:r>
            <a:endParaRPr lang="fr-FR" sz="4000" dirty="0" smtClean="0">
              <a:solidFill>
                <a:schemeClr val="tx1"/>
              </a:solidFill>
              <a:latin typeface="Simplified Arabic" pitchFamily="18" charset="-78"/>
              <a:cs typeface="Simplified Arabic" pitchFamily="18"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721</TotalTime>
  <Words>463</Words>
  <Application>Microsoft Office PowerPoint</Application>
  <PresentationFormat>Personnalisé</PresentationFormat>
  <Paragraphs>40</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دور مؤسسات الطفولة المسعفة في التنشئة الاجتماعية  THE ROLE OF INSHTITION OF HOSPITALIZED CHILDREN IN SOCIAL REARING  ملصق علمي حول موضوع مذكرة تخرج يتم إعدادها لنيل شهادة الماستر أكاديمي  جامعة قاصدي مرباح –ورقلة كلية العلوم الإنسانية والاجتماعية قسم علم الاجتماع والديمغرافيا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ksc</dc:creator>
  <cp:lastModifiedBy>ksc</cp:lastModifiedBy>
  <cp:revision>73</cp:revision>
  <dcterms:created xsi:type="dcterms:W3CDTF">2015-02-24T13:07:10Z</dcterms:created>
  <dcterms:modified xsi:type="dcterms:W3CDTF">2015-02-25T12:39:18Z</dcterms:modified>
</cp:coreProperties>
</file>